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66" r:id="rId3"/>
    <p:sldId id="257" r:id="rId4"/>
    <p:sldId id="258" r:id="rId5"/>
    <p:sldId id="256" r:id="rId6"/>
    <p:sldId id="259" r:id="rId7"/>
    <p:sldId id="260" r:id="rId8"/>
    <p:sldId id="261" r:id="rId9"/>
    <p:sldId id="262" r:id="rId10"/>
    <p:sldId id="263"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F8D60-913B-47EB-8A2E-095636770103}" type="datetimeFigureOut">
              <a:rPr lang="en-US" smtClean="0"/>
              <a:pPr/>
              <a:t>9/30/2015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E529A-CF37-4D83-A650-ECA95CAF7C69}" type="slidenum">
              <a:rPr lang="en-US" smtClean="0"/>
              <a:pPr/>
              <a:t>‹#›</a:t>
            </a:fld>
            <a:endParaRPr lang="en-US"/>
          </a:p>
        </p:txBody>
      </p:sp>
    </p:spTree>
    <p:extLst>
      <p:ext uri="{BB962C8B-B14F-4D97-AF65-F5344CB8AC3E}">
        <p14:creationId xmlns:p14="http://schemas.microsoft.com/office/powerpoint/2010/main" val="356725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A8401-A0F2-4C80-B4F9-AEA035A9FD44}" type="datetime1">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4729574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F45D0-CD13-42DF-98B4-E61A3BFBE980}" type="datetime1">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301268491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24E01-0412-40B9-BA7B-AAE155319C31}" type="datetime1">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33573809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65D7A-9B70-4305-93BE-C83542F5D311}" type="datetime1">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296936632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5C1F7-1A57-445D-A306-B2E374255809}" type="datetime1">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346877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ACB9D3-8396-4670-B884-A1045FB551C5}" type="datetime1">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133941744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FFF43D-E5B4-493B-83A3-A5783418DB92}" type="datetime1">
              <a:rPr lang="en-US" smtClean="0"/>
              <a:pPr/>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385653594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10C262-C71A-4651-A4E2-7AC403094E86}" type="datetime1">
              <a:rPr lang="en-US" smtClean="0"/>
              <a:pPr/>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23730201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CC23B-308D-42DF-851F-AB2F0A43FC48}" type="datetime1">
              <a:rPr lang="en-US" smtClean="0"/>
              <a:pPr/>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18683102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4629C-387F-42ED-A9A7-3CADD871718A}" type="datetime1">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311739021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6B094-64BB-49CB-BBCD-9E4404846BC5}" type="datetime1">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65D7-6278-4FE4-A1D8-EAA797CBC2C7}" type="slidenum">
              <a:rPr lang="en-US" smtClean="0"/>
              <a:pPr/>
              <a:t>‹#›</a:t>
            </a:fld>
            <a:endParaRPr lang="en-US"/>
          </a:p>
        </p:txBody>
      </p:sp>
    </p:spTree>
    <p:extLst>
      <p:ext uri="{BB962C8B-B14F-4D97-AF65-F5344CB8AC3E}">
        <p14:creationId xmlns:p14="http://schemas.microsoft.com/office/powerpoint/2010/main" val="399131504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0D813-5B2B-42B4-8AD6-31D836C6E010}" type="datetime1">
              <a:rPr lang="en-US" smtClean="0"/>
              <a:pPr/>
              <a:t>9/30/2015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765D7-6278-4FE4-A1D8-EAA797CBC2C7}" type="slidenum">
              <a:rPr lang="en-US" smtClean="0"/>
              <a:pPr/>
              <a:t>‹#›</a:t>
            </a:fld>
            <a:endParaRPr lang="en-US"/>
          </a:p>
        </p:txBody>
      </p:sp>
    </p:spTree>
    <p:extLst>
      <p:ext uri="{BB962C8B-B14F-4D97-AF65-F5344CB8AC3E}">
        <p14:creationId xmlns:p14="http://schemas.microsoft.com/office/powerpoint/2010/main" val="169342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0765D7-6278-4FE4-A1D8-EAA797CBC2C7}" type="slidenum">
              <a:rPr lang="en-US" smtClean="0"/>
              <a:pPr/>
              <a:t>1</a:t>
            </a:fld>
            <a:endParaRPr lang="en-US"/>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3276600" cy="685800"/>
          </a:xfrm>
        </p:spPr>
        <p:txBody>
          <a:bodyPr>
            <a:normAutofit/>
          </a:bodyPr>
          <a:lstStyle/>
          <a:p>
            <a:pPr algn="l"/>
            <a:r>
              <a:rPr lang="en-US" sz="2000" dirty="0" smtClean="0">
                <a:latin typeface="Bell MT" panose="02020503060305020303" pitchFamily="18" charset="0"/>
              </a:rPr>
              <a:t>Johann Sebastian Bach</a:t>
            </a:r>
            <a:endParaRPr lang="en-US" sz="2000" dirty="0">
              <a:latin typeface="Bell MT" panose="02020503060305020303" pitchFamily="18" charset="0"/>
            </a:endParaRPr>
          </a:p>
        </p:txBody>
      </p:sp>
      <p:sp>
        <p:nvSpPr>
          <p:cNvPr id="3" name="Subtitle 2"/>
          <p:cNvSpPr>
            <a:spLocks noGrp="1"/>
          </p:cNvSpPr>
          <p:nvPr>
            <p:ph type="subTitle" idx="1"/>
          </p:nvPr>
        </p:nvSpPr>
        <p:spPr>
          <a:xfrm>
            <a:off x="4068241" y="550718"/>
            <a:ext cx="3505200" cy="762000"/>
          </a:xfrm>
        </p:spPr>
        <p:txBody>
          <a:bodyPr>
            <a:normAutofit/>
          </a:bodyPr>
          <a:lstStyle/>
          <a:p>
            <a:r>
              <a:rPr lang="en-US" sz="4400" i="1" dirty="0" smtClean="0">
                <a:latin typeface="Bell MT" panose="02020503060305020303" pitchFamily="18" charset="0"/>
              </a:rPr>
              <a:t>Legacy</a:t>
            </a:r>
            <a:endParaRPr lang="en-US" sz="4400" i="1" dirty="0">
              <a:latin typeface="Bell MT" panose="02020503060305020303" pitchFamily="18" charset="0"/>
            </a:endParaRPr>
          </a:p>
        </p:txBody>
      </p:sp>
      <p:sp>
        <p:nvSpPr>
          <p:cNvPr id="4" name="TextBox 3"/>
          <p:cNvSpPr txBox="1"/>
          <p:nvPr/>
        </p:nvSpPr>
        <p:spPr>
          <a:xfrm>
            <a:off x="3456708" y="1524000"/>
            <a:ext cx="2590800" cy="2862322"/>
          </a:xfrm>
          <a:prstGeom prst="rect">
            <a:avLst/>
          </a:prstGeom>
          <a:noFill/>
        </p:spPr>
        <p:txBody>
          <a:bodyPr wrap="square" rtlCol="0">
            <a:spAutoFit/>
          </a:bodyPr>
          <a:lstStyle/>
          <a:p>
            <a:r>
              <a:rPr lang="en-US" dirty="0"/>
              <a:t> </a:t>
            </a:r>
            <a:r>
              <a:rPr lang="en-US" dirty="0" smtClean="0"/>
              <a:t>       Though Bach never left Germany, his music is performed throughout the world every day of the year.  In fact, there is probably no musician of any time whose music has touched so many people, even more than 250 years after his death.</a:t>
            </a:r>
          </a:p>
        </p:txBody>
      </p:sp>
      <p:sp>
        <p:nvSpPr>
          <p:cNvPr id="6" name="Right Triangle 5"/>
          <p:cNvSpPr/>
          <p:nvPr/>
        </p:nvSpPr>
        <p:spPr>
          <a:xfrm>
            <a:off x="152400" y="61722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8458200" y="2286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30765D7-6278-4FE4-A1D8-EAA797CBC2C7}" type="slidenum">
              <a:rPr lang="en-US" smtClean="0"/>
              <a:pPr/>
              <a:t>10</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8" y="1066800"/>
            <a:ext cx="2590799" cy="17358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4648200"/>
            <a:ext cx="2639291" cy="148460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152" y="1752599"/>
            <a:ext cx="2540001" cy="190500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108" y="4537345"/>
            <a:ext cx="4114800" cy="1813657"/>
          </a:xfrm>
          <a:prstGeom prst="rect">
            <a:avLst/>
          </a:prstGeom>
        </p:spPr>
      </p:pic>
      <p:sp>
        <p:nvSpPr>
          <p:cNvPr id="12" name="Rectangle 11"/>
          <p:cNvSpPr/>
          <p:nvPr/>
        </p:nvSpPr>
        <p:spPr>
          <a:xfrm>
            <a:off x="5181600" y="1295400"/>
            <a:ext cx="13335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descr="Children with recorders.png"/>
          <p:cNvPicPr>
            <a:picLocks noChangeAspect="1"/>
          </p:cNvPicPr>
          <p:nvPr/>
        </p:nvPicPr>
        <p:blipFill>
          <a:blip r:embed="rId6" cstate="print"/>
          <a:stretch>
            <a:fillRect/>
          </a:stretch>
        </p:blipFill>
        <p:spPr>
          <a:xfrm>
            <a:off x="1143000" y="3124200"/>
            <a:ext cx="1809343" cy="1163905"/>
          </a:xfrm>
          <a:prstGeom prst="rect">
            <a:avLst/>
          </a:prstGeom>
        </p:spPr>
      </p:pic>
    </p:spTree>
    <p:extLst>
      <p:ext uri="{BB962C8B-B14F-4D97-AF65-F5344CB8AC3E}">
        <p14:creationId xmlns:p14="http://schemas.microsoft.com/office/powerpoint/2010/main" val="419270199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6000" dirty="0" smtClean="0">
                <a:solidFill>
                  <a:schemeClr val="accent1"/>
                </a:solidFill>
                <a:latin typeface="Bell MT" pitchFamily="18" charset="0"/>
              </a:rPr>
              <a:t>the end</a:t>
            </a:r>
            <a:endParaRPr lang="en-US" sz="6000" dirty="0">
              <a:solidFill>
                <a:schemeClr val="accent1"/>
              </a:solidFill>
              <a:latin typeface="Bell MT" pitchFamily="18" charset="0"/>
            </a:endParaRPr>
          </a:p>
        </p:txBody>
      </p:sp>
      <p:sp>
        <p:nvSpPr>
          <p:cNvPr id="4" name="Slide Number Placeholder 3"/>
          <p:cNvSpPr>
            <a:spLocks noGrp="1"/>
          </p:cNvSpPr>
          <p:nvPr>
            <p:ph type="sldNum" sz="quarter" idx="12"/>
          </p:nvPr>
        </p:nvSpPr>
        <p:spPr/>
        <p:txBody>
          <a:bodyPr/>
          <a:lstStyle/>
          <a:p>
            <a:fld id="{130765D7-6278-4FE4-A1D8-EAA797CBC2C7}" type="slidenum">
              <a:rPr lang="en-US" smtClean="0"/>
              <a:pPr/>
              <a:t>11</a:t>
            </a:fld>
            <a:endParaRPr lang="en-US"/>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6000" dirty="0" smtClean="0">
                <a:solidFill>
                  <a:schemeClr val="accent1"/>
                </a:solidFill>
                <a:latin typeface="Bell MT" pitchFamily="18" charset="0"/>
              </a:rPr>
              <a:t>Johann Sebastian Bach</a:t>
            </a:r>
            <a:endParaRPr lang="en-US" sz="6000" dirty="0">
              <a:solidFill>
                <a:schemeClr val="accent1"/>
              </a:solidFill>
              <a:latin typeface="Bell MT" pitchFamily="18" charset="0"/>
            </a:endParaRPr>
          </a:p>
        </p:txBody>
      </p:sp>
      <p:sp>
        <p:nvSpPr>
          <p:cNvPr id="4" name="Slide Number Placeholder 3"/>
          <p:cNvSpPr>
            <a:spLocks noGrp="1"/>
          </p:cNvSpPr>
          <p:nvPr>
            <p:ph type="sldNum" sz="quarter" idx="12"/>
          </p:nvPr>
        </p:nvSpPr>
        <p:spPr/>
        <p:txBody>
          <a:bodyPr/>
          <a:lstStyle/>
          <a:p>
            <a:fld id="{130765D7-6278-4FE4-A1D8-EAA797CBC2C7}" type="slidenum">
              <a:rPr lang="en-US" smtClean="0"/>
              <a:pPr/>
              <a:t>2</a:t>
            </a:fld>
            <a:endParaRPr lang="en-US"/>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751774"/>
            <a:ext cx="6248400" cy="1470025"/>
          </a:xfrm>
        </p:spPr>
        <p:txBody>
          <a:bodyPr>
            <a:normAutofit fontScale="90000"/>
          </a:bodyPr>
          <a:lstStyle/>
          <a:p>
            <a:r>
              <a:rPr lang="en-US" sz="5400" dirty="0" smtClean="0">
                <a:latin typeface="Bell MT" panose="02020503060305020303" pitchFamily="18" charset="0"/>
              </a:rPr>
              <a:t>Johann Sebastian Bach</a:t>
            </a:r>
            <a:endParaRPr lang="en-US" sz="5400" dirty="0">
              <a:latin typeface="Bell MT" panose="02020503060305020303" pitchFamily="18" charset="0"/>
            </a:endParaRPr>
          </a:p>
        </p:txBody>
      </p:sp>
      <p:sp>
        <p:nvSpPr>
          <p:cNvPr id="3" name="Subtitle 2"/>
          <p:cNvSpPr>
            <a:spLocks noGrp="1"/>
          </p:cNvSpPr>
          <p:nvPr>
            <p:ph type="subTitle" idx="1"/>
          </p:nvPr>
        </p:nvSpPr>
        <p:spPr>
          <a:xfrm>
            <a:off x="3733800" y="3505200"/>
            <a:ext cx="5181600" cy="2667000"/>
          </a:xfrm>
        </p:spPr>
        <p:txBody>
          <a:bodyPr>
            <a:normAutofit lnSpcReduction="10000"/>
          </a:bodyPr>
          <a:lstStyle/>
          <a:p>
            <a:pPr algn="l"/>
            <a:r>
              <a:rPr lang="en-US" sz="4000" i="1" dirty="0" smtClean="0">
                <a:latin typeface="Bell MT" panose="02020503060305020303" pitchFamily="18" charset="0"/>
              </a:rPr>
              <a:t>    A Life in Germany</a:t>
            </a:r>
          </a:p>
          <a:p>
            <a:endParaRPr lang="en-US" sz="3600" dirty="0" smtClean="0">
              <a:latin typeface="Bell MT" panose="02020503060305020303" pitchFamily="18" charset="0"/>
            </a:endParaRPr>
          </a:p>
          <a:p>
            <a:pPr algn="r"/>
            <a:r>
              <a:rPr lang="en-US" sz="2000" dirty="0" smtClean="0">
                <a:latin typeface="Bell MT" panose="02020503060305020303" pitchFamily="18" charset="0"/>
              </a:rPr>
              <a:t>                                                   </a:t>
            </a:r>
          </a:p>
          <a:p>
            <a:pPr algn="r"/>
            <a:r>
              <a:rPr lang="en-US" sz="2000" dirty="0" smtClean="0">
                <a:latin typeface="Bell MT" panose="02020503060305020303" pitchFamily="18" charset="0"/>
              </a:rPr>
              <a:t> </a:t>
            </a:r>
          </a:p>
          <a:p>
            <a:pPr algn="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James Walters</a:t>
            </a:r>
          </a:p>
          <a:p>
            <a:pPr algn="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 September 2015</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Right Triangle 5"/>
          <p:cNvSpPr/>
          <p:nvPr/>
        </p:nvSpPr>
        <p:spPr>
          <a:xfrm>
            <a:off x="152400" y="61722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8458200" y="2286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30765D7-6278-4FE4-A1D8-EAA797CBC2C7}" type="slidenum">
              <a:rPr lang="en-US" smtClean="0"/>
              <a:pPr/>
              <a:t>3</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762000"/>
            <a:ext cx="1997807" cy="24597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3200400" y="1991899"/>
            <a:ext cx="5715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7327" y="2971800"/>
            <a:ext cx="5715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94340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2000"/>
            <a:ext cx="4419600" cy="1371600"/>
          </a:xfrm>
        </p:spPr>
        <p:txBody>
          <a:bodyPr>
            <a:normAutofit fontScale="70000" lnSpcReduction="20000"/>
          </a:bodyPr>
          <a:lstStyle/>
          <a:p>
            <a:pPr algn="r"/>
            <a:r>
              <a:rPr lang="en-US" sz="5700" i="1" dirty="0" smtClean="0">
                <a:latin typeface="Bell MT" panose="02020503060305020303" pitchFamily="18" charset="0"/>
              </a:rPr>
              <a:t>    A Life in Germany</a:t>
            </a:r>
          </a:p>
          <a:p>
            <a:pPr algn="r"/>
            <a:r>
              <a:rPr lang="en-US" sz="2000" dirty="0" smtClean="0">
                <a:latin typeface="Bell MT" panose="02020503060305020303" pitchFamily="18" charset="0"/>
              </a:rPr>
              <a:t>                                                   </a:t>
            </a:r>
          </a:p>
          <a:p>
            <a:pPr algn="r"/>
            <a:r>
              <a:rPr lang="en-US" sz="2000" dirty="0" smtClean="0">
                <a:latin typeface="Bell MT" panose="02020503060305020303" pitchFamily="18" charset="0"/>
              </a:rPr>
              <a:t> </a:t>
            </a:r>
          </a:p>
        </p:txBody>
      </p:sp>
      <p:sp>
        <p:nvSpPr>
          <p:cNvPr id="6" name="Right Triangle 5"/>
          <p:cNvSpPr/>
          <p:nvPr/>
        </p:nvSpPr>
        <p:spPr>
          <a:xfrm>
            <a:off x="152400" y="61722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8458200" y="2286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30765D7-6278-4FE4-A1D8-EAA797CBC2C7}" type="slidenum">
              <a:rPr lang="en-US" smtClean="0"/>
              <a:pPr/>
              <a:t>4</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4142" y="762000"/>
            <a:ext cx="3601767" cy="5138521"/>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ctrTitle"/>
          </p:nvPr>
        </p:nvSpPr>
        <p:spPr>
          <a:xfrm>
            <a:off x="762000" y="1447800"/>
            <a:ext cx="3366655" cy="2057400"/>
          </a:xfrm>
        </p:spPr>
        <p:txBody>
          <a:bodyPr>
            <a:normAutofit/>
          </a:bodyPr>
          <a:lstStyle/>
          <a:p>
            <a:r>
              <a:rPr lang="en-US" sz="1800" dirty="0" smtClean="0">
                <a:latin typeface="+mn-lt"/>
              </a:rPr>
              <a:t>Bach was employed as music director and organist in towns throughout central and eastern Germany.  He never left this small area of Europe in the sixty-five years of his life.</a:t>
            </a:r>
            <a:endParaRPr lang="en-US" sz="1800"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740727"/>
            <a:ext cx="2172780" cy="2185988"/>
          </a:xfrm>
          <a:prstGeom prst="rect">
            <a:avLst/>
          </a:prstGeom>
        </p:spPr>
      </p:pic>
      <p:sp>
        <p:nvSpPr>
          <p:cNvPr id="10" name="Rectangle 9"/>
          <p:cNvSpPr/>
          <p:nvPr/>
        </p:nvSpPr>
        <p:spPr>
          <a:xfrm>
            <a:off x="838200" y="1371600"/>
            <a:ext cx="3269673"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28600" y="152400"/>
            <a:ext cx="3276600" cy="6858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Bell MT" panose="02020503060305020303" pitchFamily="18" charset="0"/>
                <a:ea typeface="+mj-ea"/>
                <a:cs typeface="+mj-cs"/>
              </a:rPr>
              <a:t>Johann Sebastian Bach</a:t>
            </a:r>
            <a:endParaRPr kumimoji="0" lang="en-US" sz="2000" b="0" i="0" u="none" strike="noStrike" kern="1200" cap="none" spc="0" normalizeH="0" baseline="0" noProof="0" dirty="0">
              <a:ln>
                <a:noFill/>
              </a:ln>
              <a:solidFill>
                <a:schemeClr val="tx1"/>
              </a:solidFill>
              <a:effectLst/>
              <a:uLnTx/>
              <a:uFillTx/>
              <a:latin typeface="Bell MT" panose="02020503060305020303" pitchFamily="18" charset="0"/>
              <a:ea typeface="+mj-ea"/>
              <a:cs typeface="+mj-cs"/>
            </a:endParaRPr>
          </a:p>
        </p:txBody>
      </p:sp>
    </p:spTree>
    <p:extLst>
      <p:ext uri="{BB962C8B-B14F-4D97-AF65-F5344CB8AC3E}">
        <p14:creationId xmlns:p14="http://schemas.microsoft.com/office/powerpoint/2010/main" val="371029427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3276600" cy="685800"/>
          </a:xfrm>
        </p:spPr>
        <p:txBody>
          <a:bodyPr>
            <a:normAutofit/>
          </a:bodyPr>
          <a:lstStyle/>
          <a:p>
            <a:pPr algn="l"/>
            <a:r>
              <a:rPr lang="en-US" sz="2000" dirty="0" smtClean="0">
                <a:latin typeface="Bell MT" panose="02020503060305020303" pitchFamily="18" charset="0"/>
              </a:rPr>
              <a:t>Johann Sebastian Bach</a:t>
            </a:r>
            <a:endParaRPr lang="en-US" sz="2000" dirty="0">
              <a:latin typeface="Bell MT" panose="02020503060305020303" pitchFamily="18" charset="0"/>
            </a:endParaRPr>
          </a:p>
        </p:txBody>
      </p:sp>
      <p:sp>
        <p:nvSpPr>
          <p:cNvPr id="3" name="Subtitle 2"/>
          <p:cNvSpPr>
            <a:spLocks noGrp="1"/>
          </p:cNvSpPr>
          <p:nvPr>
            <p:ph type="subTitle" idx="1"/>
          </p:nvPr>
        </p:nvSpPr>
        <p:spPr>
          <a:xfrm>
            <a:off x="685800" y="1371600"/>
            <a:ext cx="4724400" cy="762000"/>
          </a:xfrm>
        </p:spPr>
        <p:txBody>
          <a:bodyPr>
            <a:normAutofit/>
          </a:bodyPr>
          <a:lstStyle/>
          <a:p>
            <a:r>
              <a:rPr lang="en-US" sz="4400" i="1" dirty="0" smtClean="0">
                <a:latin typeface="Bell MT" panose="02020503060305020303" pitchFamily="18" charset="0"/>
              </a:rPr>
              <a:t>Early Life</a:t>
            </a:r>
            <a:endParaRPr lang="en-US" sz="4400" i="1" dirty="0">
              <a:latin typeface="Bell MT" panose="02020503060305020303" pitchFamily="18" charset="0"/>
            </a:endParaRPr>
          </a:p>
        </p:txBody>
      </p:sp>
      <p:sp>
        <p:nvSpPr>
          <p:cNvPr id="4" name="TextBox 3"/>
          <p:cNvSpPr txBox="1"/>
          <p:nvPr/>
        </p:nvSpPr>
        <p:spPr>
          <a:xfrm>
            <a:off x="1219200" y="2590800"/>
            <a:ext cx="6553200" cy="3570208"/>
          </a:xfrm>
          <a:prstGeom prst="rect">
            <a:avLst/>
          </a:prstGeom>
          <a:noFill/>
        </p:spPr>
        <p:txBody>
          <a:bodyPr wrap="square" rtlCol="0">
            <a:spAutoFit/>
          </a:bodyPr>
          <a:lstStyle/>
          <a:p>
            <a:r>
              <a:rPr lang="en-US" sz="2800" dirty="0" smtClean="0">
                <a:latin typeface="Bodoni MT" panose="02070603080606020203" pitchFamily="18" charset="0"/>
              </a:rPr>
              <a:t>    J</a:t>
            </a:r>
            <a:r>
              <a:rPr lang="en-US" dirty="0" smtClean="0"/>
              <a:t>ohann Sebastian Bach was </a:t>
            </a:r>
            <a:br>
              <a:rPr lang="en-US" dirty="0" smtClean="0"/>
            </a:br>
            <a:r>
              <a:rPr lang="en-US" dirty="0" smtClean="0"/>
              <a:t>born in Eisenach, in what is now </a:t>
            </a:r>
            <a:br>
              <a:rPr lang="en-US" dirty="0" smtClean="0"/>
            </a:br>
            <a:r>
              <a:rPr lang="en-US" dirty="0" smtClean="0"/>
              <a:t>central Germany, on 31 March 1685. </a:t>
            </a:r>
            <a:br>
              <a:rPr lang="en-US" dirty="0" smtClean="0"/>
            </a:br>
            <a:r>
              <a:rPr lang="en-US" dirty="0" smtClean="0"/>
              <a:t>His father was the town’s music director and all of his </a:t>
            </a:r>
            <a:br>
              <a:rPr lang="en-US" dirty="0" smtClean="0"/>
            </a:br>
            <a:r>
              <a:rPr lang="en-US" dirty="0" smtClean="0"/>
              <a:t>uncles were professional musicians.  Bach studied music with many of them.  Among the instruments he played were the organ, harpsichord, violin and viola. </a:t>
            </a:r>
          </a:p>
          <a:p>
            <a:endParaRPr lang="en-US" dirty="0"/>
          </a:p>
          <a:p>
            <a:r>
              <a:rPr lang="en-US" dirty="0" smtClean="0"/>
              <a:t>       Bach left home at the age of ten, after his parents died.  He lived in </a:t>
            </a:r>
            <a:r>
              <a:rPr lang="en-US" dirty="0" err="1" smtClean="0"/>
              <a:t>Ohrdruf</a:t>
            </a:r>
            <a:r>
              <a:rPr lang="en-US" dirty="0" smtClean="0"/>
              <a:t>, with his older brother, where he studied the scores of some of Europe’s most popular composers.  At age fourteen he won a scholarship to study music in </a:t>
            </a:r>
            <a:r>
              <a:rPr lang="en-US" dirty="0" err="1" smtClean="0"/>
              <a:t>L</a:t>
            </a:r>
            <a:r>
              <a:rPr lang="en-US" dirty="0" err="1" smtClean="0">
                <a:latin typeface="Calibri"/>
              </a:rPr>
              <a:t>üneburg</a:t>
            </a:r>
            <a:r>
              <a:rPr lang="en-US" dirty="0" smtClean="0">
                <a:latin typeface="Calibri"/>
              </a:rPr>
              <a:t> for four years.</a:t>
            </a:r>
            <a:endParaRPr lang="en-US" dirty="0"/>
          </a:p>
        </p:txBody>
      </p:sp>
      <p:sp>
        <p:nvSpPr>
          <p:cNvPr id="6" name="Right Triangle 5"/>
          <p:cNvSpPr/>
          <p:nvPr/>
        </p:nvSpPr>
        <p:spPr>
          <a:xfrm>
            <a:off x="152400" y="61722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8458200" y="2286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30765D7-6278-4FE4-A1D8-EAA797CBC2C7}" type="slidenum">
              <a:rPr lang="en-US" smtClean="0"/>
              <a:pPr/>
              <a:t>5</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066800"/>
            <a:ext cx="3657600" cy="2505456"/>
          </a:xfrm>
          <a:prstGeom prst="rect">
            <a:avLst/>
          </a:prstGeom>
        </p:spPr>
      </p:pic>
      <p:sp>
        <p:nvSpPr>
          <p:cNvPr id="10" name="Rectangle 9"/>
          <p:cNvSpPr/>
          <p:nvPr/>
        </p:nvSpPr>
        <p:spPr>
          <a:xfrm>
            <a:off x="2057400" y="2133600"/>
            <a:ext cx="2057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96070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3276600" cy="685800"/>
          </a:xfrm>
        </p:spPr>
        <p:txBody>
          <a:bodyPr>
            <a:normAutofit/>
          </a:bodyPr>
          <a:lstStyle/>
          <a:p>
            <a:pPr algn="l"/>
            <a:r>
              <a:rPr lang="en-US" sz="2000" dirty="0" smtClean="0">
                <a:latin typeface="Bell MT" panose="02020503060305020303" pitchFamily="18" charset="0"/>
              </a:rPr>
              <a:t>Johann Sebastian Bach</a:t>
            </a:r>
            <a:endParaRPr lang="en-US" sz="2000" dirty="0">
              <a:latin typeface="Bell MT" panose="02020503060305020303" pitchFamily="18" charset="0"/>
            </a:endParaRPr>
          </a:p>
        </p:txBody>
      </p:sp>
      <p:sp>
        <p:nvSpPr>
          <p:cNvPr id="3" name="Subtitle 2"/>
          <p:cNvSpPr>
            <a:spLocks noGrp="1"/>
          </p:cNvSpPr>
          <p:nvPr>
            <p:ph type="subTitle" idx="1"/>
          </p:nvPr>
        </p:nvSpPr>
        <p:spPr>
          <a:xfrm>
            <a:off x="381000" y="1066800"/>
            <a:ext cx="4724400" cy="762000"/>
          </a:xfrm>
        </p:spPr>
        <p:txBody>
          <a:bodyPr>
            <a:normAutofit/>
          </a:bodyPr>
          <a:lstStyle/>
          <a:p>
            <a:pPr algn="l"/>
            <a:r>
              <a:rPr lang="en-US" sz="4400" i="1" dirty="0" smtClean="0">
                <a:latin typeface="Bell MT" panose="02020503060305020303" pitchFamily="18" charset="0"/>
              </a:rPr>
              <a:t>Trip to </a:t>
            </a:r>
            <a:r>
              <a:rPr lang="en-US" sz="4400" i="1" dirty="0" err="1" smtClean="0">
                <a:latin typeface="Bell MT" panose="02020503060305020303" pitchFamily="18" charset="0"/>
              </a:rPr>
              <a:t>L</a:t>
            </a:r>
            <a:r>
              <a:rPr lang="en-US" sz="4400" i="1" dirty="0" err="1" smtClean="0">
                <a:latin typeface="Calibri"/>
              </a:rPr>
              <a:t>übeck</a:t>
            </a:r>
            <a:endParaRPr lang="en-US" sz="4400" i="1" dirty="0">
              <a:latin typeface="Bell MT" panose="02020503060305020303" pitchFamily="18" charset="0"/>
            </a:endParaRPr>
          </a:p>
        </p:txBody>
      </p:sp>
      <p:sp>
        <p:nvSpPr>
          <p:cNvPr id="4" name="TextBox 3"/>
          <p:cNvSpPr txBox="1"/>
          <p:nvPr/>
        </p:nvSpPr>
        <p:spPr>
          <a:xfrm>
            <a:off x="4412672" y="1676400"/>
            <a:ext cx="4502728" cy="3570208"/>
          </a:xfrm>
          <a:prstGeom prst="rect">
            <a:avLst/>
          </a:prstGeom>
          <a:noFill/>
        </p:spPr>
        <p:txBody>
          <a:bodyPr wrap="square" rtlCol="0">
            <a:spAutoFit/>
          </a:bodyPr>
          <a:lstStyle/>
          <a:p>
            <a:r>
              <a:rPr lang="en-US" sz="2800" dirty="0" smtClean="0">
                <a:latin typeface="Bodoni MT" panose="02070603080606020203" pitchFamily="18" charset="0"/>
              </a:rPr>
              <a:t>    </a:t>
            </a:r>
            <a:r>
              <a:rPr lang="en-US" dirty="0" smtClean="0"/>
              <a:t>In 1705, Bach wanted to meet and hear the great organist and composer </a:t>
            </a:r>
            <a:r>
              <a:rPr lang="en-US" dirty="0" err="1" smtClean="0"/>
              <a:t>Dieterich</a:t>
            </a:r>
            <a:r>
              <a:rPr lang="en-US" dirty="0" smtClean="0"/>
              <a:t> Buxtehude.  Because there was no </a:t>
            </a:r>
          </a:p>
          <a:p>
            <a:r>
              <a:rPr lang="en-US" dirty="0"/>
              <a:t> </a:t>
            </a:r>
            <a:r>
              <a:rPr lang="en-US" dirty="0" smtClean="0"/>
              <a:t>                      recording technology at the    </a:t>
            </a:r>
          </a:p>
          <a:p>
            <a:r>
              <a:rPr lang="en-US" dirty="0"/>
              <a:t> </a:t>
            </a:r>
            <a:r>
              <a:rPr lang="en-US" dirty="0" smtClean="0"/>
              <a:t>                      time,  people had to travel to </a:t>
            </a:r>
          </a:p>
          <a:p>
            <a:r>
              <a:rPr lang="en-US" dirty="0"/>
              <a:t> </a:t>
            </a:r>
            <a:r>
              <a:rPr lang="en-US" dirty="0" smtClean="0"/>
              <a:t>                      hear musicians or the musicians</a:t>
            </a:r>
          </a:p>
          <a:p>
            <a:r>
              <a:rPr lang="en-US" dirty="0"/>
              <a:t> </a:t>
            </a:r>
            <a:r>
              <a:rPr lang="en-US" dirty="0" smtClean="0"/>
              <a:t>                      had to come to them.  Bach had</a:t>
            </a:r>
          </a:p>
          <a:p>
            <a:r>
              <a:rPr lang="en-US" dirty="0"/>
              <a:t> </a:t>
            </a:r>
            <a:r>
              <a:rPr lang="en-US" dirty="0" smtClean="0"/>
              <a:t>                      to walk 280 miles each way and </a:t>
            </a:r>
          </a:p>
          <a:p>
            <a:r>
              <a:rPr lang="en-US" dirty="0"/>
              <a:t> </a:t>
            </a:r>
            <a:r>
              <a:rPr lang="en-US" dirty="0" smtClean="0"/>
              <a:t>                      was gone for several months. *</a:t>
            </a:r>
            <a:br>
              <a:rPr lang="en-US" dirty="0" smtClean="0"/>
            </a:br>
            <a:r>
              <a:rPr lang="en-US" dirty="0" smtClean="0"/>
              <a:t>                       His employer was not happy with</a:t>
            </a:r>
            <a:br>
              <a:rPr lang="en-US" dirty="0" smtClean="0"/>
            </a:br>
            <a:r>
              <a:rPr lang="en-US" dirty="0" smtClean="0"/>
              <a:t>                       him when he returned home </a:t>
            </a:r>
            <a:br>
              <a:rPr lang="en-US" dirty="0" smtClean="0"/>
            </a:br>
            <a:r>
              <a:rPr lang="en-US" dirty="0" smtClean="0"/>
              <a:t>                       in 1706.</a:t>
            </a:r>
          </a:p>
        </p:txBody>
      </p:sp>
      <p:sp>
        <p:nvSpPr>
          <p:cNvPr id="6" name="Right Triangle 5"/>
          <p:cNvSpPr/>
          <p:nvPr/>
        </p:nvSpPr>
        <p:spPr>
          <a:xfrm>
            <a:off x="152400" y="61722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8458200" y="2286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30765D7-6278-4FE4-A1D8-EAA797CBC2C7}" type="slidenum">
              <a:rPr lang="en-US" smtClean="0"/>
              <a:pPr/>
              <a:t>6</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44" y="2756967"/>
            <a:ext cx="5105400" cy="3415233"/>
          </a:xfrm>
          <a:prstGeom prst="rect">
            <a:avLst/>
          </a:prstGeom>
        </p:spPr>
      </p:pic>
      <p:sp>
        <p:nvSpPr>
          <p:cNvPr id="10" name="Rectangle 9"/>
          <p:cNvSpPr/>
          <p:nvPr/>
        </p:nvSpPr>
        <p:spPr>
          <a:xfrm>
            <a:off x="685800" y="1828800"/>
            <a:ext cx="3048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p:cNvSpPr txBox="1"/>
          <p:nvPr/>
        </p:nvSpPr>
        <p:spPr>
          <a:xfrm>
            <a:off x="6019800" y="5715000"/>
            <a:ext cx="2590800" cy="461665"/>
          </a:xfrm>
          <a:prstGeom prst="rect">
            <a:avLst/>
          </a:prstGeom>
          <a:noFill/>
        </p:spPr>
        <p:txBody>
          <a:bodyPr wrap="square" rtlCol="0">
            <a:spAutoFit/>
          </a:bodyPr>
          <a:lstStyle/>
          <a:p>
            <a:r>
              <a:rPr lang="en-US" sz="1200" dirty="0" smtClean="0"/>
              <a:t>*If you walked 280 miles from   </a:t>
            </a:r>
          </a:p>
          <a:p>
            <a:r>
              <a:rPr lang="en-US" sz="1200" dirty="0" smtClean="0"/>
              <a:t>   Redlands, where might you end up?</a:t>
            </a:r>
            <a:endParaRPr lang="en-US" sz="1200" dirty="0"/>
          </a:p>
        </p:txBody>
      </p:sp>
    </p:spTree>
    <p:extLst>
      <p:ext uri="{BB962C8B-B14F-4D97-AF65-F5344CB8AC3E}">
        <p14:creationId xmlns:p14="http://schemas.microsoft.com/office/powerpoint/2010/main" val="326028062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3276600" cy="685800"/>
          </a:xfrm>
        </p:spPr>
        <p:txBody>
          <a:bodyPr>
            <a:normAutofit/>
          </a:bodyPr>
          <a:lstStyle/>
          <a:p>
            <a:pPr algn="l"/>
            <a:r>
              <a:rPr lang="en-US" sz="2000" dirty="0" smtClean="0">
                <a:latin typeface="Bell MT" panose="02020503060305020303" pitchFamily="18" charset="0"/>
              </a:rPr>
              <a:t>Johann Sebastian Bach</a:t>
            </a:r>
            <a:endParaRPr lang="en-US" sz="2000" dirty="0">
              <a:latin typeface="Bell MT" panose="02020503060305020303" pitchFamily="18" charset="0"/>
            </a:endParaRPr>
          </a:p>
        </p:txBody>
      </p:sp>
      <p:sp>
        <p:nvSpPr>
          <p:cNvPr id="3" name="Subtitle 2"/>
          <p:cNvSpPr>
            <a:spLocks noGrp="1"/>
          </p:cNvSpPr>
          <p:nvPr>
            <p:ph type="subTitle" idx="1"/>
          </p:nvPr>
        </p:nvSpPr>
        <p:spPr>
          <a:xfrm>
            <a:off x="415636" y="1295400"/>
            <a:ext cx="4724400" cy="762000"/>
          </a:xfrm>
        </p:spPr>
        <p:txBody>
          <a:bodyPr>
            <a:normAutofit/>
          </a:bodyPr>
          <a:lstStyle/>
          <a:p>
            <a:r>
              <a:rPr lang="en-US" sz="4400" i="1" dirty="0" smtClean="0">
                <a:latin typeface="Bell MT" panose="02020503060305020303" pitchFamily="18" charset="0"/>
              </a:rPr>
              <a:t>Leipzig</a:t>
            </a:r>
            <a:endParaRPr lang="en-US" sz="4400" i="1" dirty="0">
              <a:latin typeface="Bell MT" panose="02020503060305020303" pitchFamily="18" charset="0"/>
            </a:endParaRPr>
          </a:p>
        </p:txBody>
      </p:sp>
      <p:sp>
        <p:nvSpPr>
          <p:cNvPr id="4" name="TextBox 3"/>
          <p:cNvSpPr txBox="1"/>
          <p:nvPr/>
        </p:nvSpPr>
        <p:spPr>
          <a:xfrm>
            <a:off x="381000" y="2286000"/>
            <a:ext cx="4572000" cy="3570208"/>
          </a:xfrm>
          <a:prstGeom prst="rect">
            <a:avLst/>
          </a:prstGeom>
          <a:noFill/>
        </p:spPr>
        <p:txBody>
          <a:bodyPr wrap="square" rtlCol="0">
            <a:spAutoFit/>
          </a:bodyPr>
          <a:lstStyle/>
          <a:p>
            <a:r>
              <a:rPr lang="en-US" sz="2800" dirty="0" smtClean="0">
                <a:latin typeface="Bodoni MT" panose="02070603080606020203" pitchFamily="18" charset="0"/>
              </a:rPr>
              <a:t>    </a:t>
            </a:r>
            <a:r>
              <a:rPr lang="en-US" dirty="0" smtClean="0"/>
              <a:t> Bach spent the last twenty-seven years of his life in Leipzig.  He directed the music at four churches and was in charge of music for official city events.  In addition, he taught singing and Latin to the boys of the </a:t>
            </a:r>
            <a:r>
              <a:rPr lang="en-US" dirty="0" err="1" smtClean="0"/>
              <a:t>Thomasschule</a:t>
            </a:r>
            <a:r>
              <a:rPr lang="en-US" dirty="0" smtClean="0"/>
              <a:t>.  This school was operated by the main church in town, the </a:t>
            </a:r>
            <a:r>
              <a:rPr lang="en-US" dirty="0" err="1" smtClean="0"/>
              <a:t>Thomaskirche</a:t>
            </a:r>
            <a:r>
              <a:rPr lang="en-US" dirty="0" smtClean="0"/>
              <a:t>. </a:t>
            </a:r>
          </a:p>
          <a:p>
            <a:r>
              <a:rPr lang="en-US" dirty="0"/>
              <a:t> </a:t>
            </a:r>
            <a:r>
              <a:rPr lang="en-US" dirty="0" smtClean="0"/>
              <a:t>       He composed new music for services there, directed the choir and instrumentalists and played the organ.  Most of his cantatas were composed in Leipzig during his first three years there. </a:t>
            </a:r>
            <a:endParaRPr lang="en-US" dirty="0"/>
          </a:p>
        </p:txBody>
      </p:sp>
      <p:sp>
        <p:nvSpPr>
          <p:cNvPr id="6" name="Right Triangle 5"/>
          <p:cNvSpPr/>
          <p:nvPr/>
        </p:nvSpPr>
        <p:spPr>
          <a:xfrm>
            <a:off x="152400" y="61722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8458200" y="2286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30765D7-6278-4FE4-A1D8-EAA797CBC2C7}" type="slidenum">
              <a:rPr lang="en-US" smtClean="0"/>
              <a:pPr/>
              <a:t>7</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3164" y="1447800"/>
            <a:ext cx="3429000" cy="4582003"/>
          </a:xfrm>
          <a:prstGeom prst="rect">
            <a:avLst/>
          </a:prstGeom>
          <a:ln>
            <a:noFill/>
          </a:ln>
          <a:effectLst>
            <a:outerShdw blurRad="190500" algn="tl" rotWithShape="0">
              <a:srgbClr val="000000">
                <a:alpha val="70000"/>
              </a:srgbClr>
            </a:outerShdw>
          </a:effectLst>
        </p:spPr>
      </p:pic>
      <p:sp>
        <p:nvSpPr>
          <p:cNvPr id="10" name="Rectangle 9"/>
          <p:cNvSpPr/>
          <p:nvPr/>
        </p:nvSpPr>
        <p:spPr>
          <a:xfrm>
            <a:off x="1981200" y="2057400"/>
            <a:ext cx="14859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7567619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3276600" cy="685800"/>
          </a:xfrm>
        </p:spPr>
        <p:txBody>
          <a:bodyPr>
            <a:normAutofit/>
          </a:bodyPr>
          <a:lstStyle/>
          <a:p>
            <a:pPr algn="l"/>
            <a:r>
              <a:rPr lang="en-US" sz="2000" dirty="0" smtClean="0">
                <a:latin typeface="Bell MT" panose="02020503060305020303" pitchFamily="18" charset="0"/>
              </a:rPr>
              <a:t>Johann Sebastian Bach</a:t>
            </a:r>
            <a:endParaRPr lang="en-US" sz="2000" dirty="0">
              <a:latin typeface="Bell MT" panose="02020503060305020303" pitchFamily="18" charset="0"/>
            </a:endParaRPr>
          </a:p>
        </p:txBody>
      </p:sp>
      <p:sp>
        <p:nvSpPr>
          <p:cNvPr id="3" name="Subtitle 2"/>
          <p:cNvSpPr>
            <a:spLocks noGrp="1"/>
          </p:cNvSpPr>
          <p:nvPr>
            <p:ph type="subTitle" idx="1"/>
          </p:nvPr>
        </p:nvSpPr>
        <p:spPr>
          <a:xfrm>
            <a:off x="668481" y="1066800"/>
            <a:ext cx="4724400" cy="762000"/>
          </a:xfrm>
        </p:spPr>
        <p:txBody>
          <a:bodyPr>
            <a:normAutofit/>
          </a:bodyPr>
          <a:lstStyle/>
          <a:p>
            <a:r>
              <a:rPr lang="en-US" sz="4400" i="1" dirty="0" smtClean="0">
                <a:latin typeface="Bell MT" panose="02020503060305020303" pitchFamily="18" charset="0"/>
              </a:rPr>
              <a:t>Leipzig</a:t>
            </a:r>
            <a:endParaRPr lang="en-US" sz="4400" i="1" dirty="0">
              <a:latin typeface="Bell MT" panose="02020503060305020303" pitchFamily="18" charset="0"/>
            </a:endParaRPr>
          </a:p>
        </p:txBody>
      </p:sp>
      <p:sp>
        <p:nvSpPr>
          <p:cNvPr id="4" name="TextBox 3"/>
          <p:cNvSpPr txBox="1"/>
          <p:nvPr/>
        </p:nvSpPr>
        <p:spPr>
          <a:xfrm>
            <a:off x="6096000" y="2971800"/>
            <a:ext cx="2819400" cy="3139321"/>
          </a:xfrm>
          <a:prstGeom prst="rect">
            <a:avLst/>
          </a:prstGeom>
          <a:noFill/>
        </p:spPr>
        <p:txBody>
          <a:bodyPr wrap="square" rtlCol="0">
            <a:spAutoFit/>
          </a:bodyPr>
          <a:lstStyle/>
          <a:p>
            <a:r>
              <a:rPr lang="en-US" dirty="0"/>
              <a:t> </a:t>
            </a:r>
            <a:r>
              <a:rPr lang="en-US" dirty="0" smtClean="0"/>
              <a:t>       Bach played this organ in the </a:t>
            </a:r>
            <a:r>
              <a:rPr lang="en-US" dirty="0" err="1" smtClean="0"/>
              <a:t>Thomaskirche</a:t>
            </a:r>
            <a:r>
              <a:rPr lang="en-US" dirty="0" smtClean="0"/>
              <a:t>.  I enjoyed hearing an organ concert there in the summer of 1992.  Sitting in the church where Bach spent so much of his life, listening to his music being performed on the organ he played, was an unforgettable experience.</a:t>
            </a:r>
          </a:p>
        </p:txBody>
      </p:sp>
      <p:sp>
        <p:nvSpPr>
          <p:cNvPr id="6" name="Right Triangle 5"/>
          <p:cNvSpPr/>
          <p:nvPr/>
        </p:nvSpPr>
        <p:spPr>
          <a:xfrm>
            <a:off x="152400" y="61722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8458200" y="2286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30765D7-6278-4FE4-A1D8-EAA797CBC2C7}" type="slidenum">
              <a:rPr lang="en-US" smtClean="0"/>
              <a:pPr/>
              <a:t>8</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362200"/>
            <a:ext cx="5543550" cy="36957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85800"/>
            <a:ext cx="1524000" cy="2108200"/>
          </a:xfrm>
          <a:prstGeom prst="rect">
            <a:avLst/>
          </a:prstGeom>
          <a:ln>
            <a:noFill/>
          </a:ln>
          <a:effectLst>
            <a:softEdge rad="112500"/>
          </a:effectLst>
        </p:spPr>
      </p:pic>
      <p:sp>
        <p:nvSpPr>
          <p:cNvPr id="10" name="Rectangle 9"/>
          <p:cNvSpPr/>
          <p:nvPr/>
        </p:nvSpPr>
        <p:spPr>
          <a:xfrm>
            <a:off x="2286000" y="1828800"/>
            <a:ext cx="14097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3701677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3276600" cy="685800"/>
          </a:xfrm>
        </p:spPr>
        <p:txBody>
          <a:bodyPr>
            <a:normAutofit/>
          </a:bodyPr>
          <a:lstStyle/>
          <a:p>
            <a:pPr algn="l"/>
            <a:r>
              <a:rPr lang="en-US" sz="2000" dirty="0" smtClean="0">
                <a:latin typeface="Bell MT" panose="02020503060305020303" pitchFamily="18" charset="0"/>
              </a:rPr>
              <a:t>Johann Sebastian Bach</a:t>
            </a:r>
            <a:endParaRPr lang="en-US" sz="2000" dirty="0">
              <a:latin typeface="Bell MT" panose="02020503060305020303" pitchFamily="18" charset="0"/>
            </a:endParaRPr>
          </a:p>
        </p:txBody>
      </p:sp>
      <p:sp>
        <p:nvSpPr>
          <p:cNvPr id="3" name="Subtitle 2"/>
          <p:cNvSpPr>
            <a:spLocks noGrp="1"/>
          </p:cNvSpPr>
          <p:nvPr>
            <p:ph type="subTitle" idx="1"/>
          </p:nvPr>
        </p:nvSpPr>
        <p:spPr>
          <a:xfrm>
            <a:off x="2133600" y="762000"/>
            <a:ext cx="5181599" cy="914400"/>
          </a:xfrm>
        </p:spPr>
        <p:txBody>
          <a:bodyPr>
            <a:normAutofit/>
          </a:bodyPr>
          <a:lstStyle/>
          <a:p>
            <a:r>
              <a:rPr lang="en-US" sz="4400" i="1" dirty="0" err="1" smtClean="0">
                <a:latin typeface="Bell MT" panose="02020503060305020303" pitchFamily="18" charset="0"/>
              </a:rPr>
              <a:t>Thomaskirche</a:t>
            </a:r>
            <a:r>
              <a:rPr lang="en-US" sz="4400" i="1" dirty="0" smtClean="0">
                <a:latin typeface="Bell MT" panose="02020503060305020303" pitchFamily="18" charset="0"/>
              </a:rPr>
              <a:t>, Leipzig</a:t>
            </a:r>
            <a:endParaRPr lang="en-US" sz="4400" i="1" dirty="0">
              <a:latin typeface="Bell MT" panose="02020503060305020303" pitchFamily="18" charset="0"/>
            </a:endParaRPr>
          </a:p>
        </p:txBody>
      </p:sp>
      <p:sp>
        <p:nvSpPr>
          <p:cNvPr id="4" name="TextBox 3"/>
          <p:cNvSpPr txBox="1"/>
          <p:nvPr/>
        </p:nvSpPr>
        <p:spPr>
          <a:xfrm>
            <a:off x="-5105400" y="2615847"/>
            <a:ext cx="4572000" cy="3570208"/>
          </a:xfrm>
          <a:prstGeom prst="rect">
            <a:avLst/>
          </a:prstGeom>
          <a:noFill/>
        </p:spPr>
        <p:txBody>
          <a:bodyPr wrap="square" rtlCol="0">
            <a:spAutoFit/>
          </a:bodyPr>
          <a:lstStyle/>
          <a:p>
            <a:r>
              <a:rPr lang="en-US" sz="2800" dirty="0" smtClean="0">
                <a:latin typeface="Bodoni MT" panose="02070603080606020203" pitchFamily="18" charset="0"/>
              </a:rPr>
              <a:t>    </a:t>
            </a:r>
            <a:r>
              <a:rPr lang="en-US" dirty="0" smtClean="0"/>
              <a:t> Bach spent the last twenty-seven years of his life in Leipzig.  He directed the music at four churches and was in charge of music for official city events.  In addition, he taught singing and Latin to the boys of the </a:t>
            </a:r>
            <a:r>
              <a:rPr lang="en-US" dirty="0" err="1" smtClean="0"/>
              <a:t>Thomasschule</a:t>
            </a:r>
            <a:r>
              <a:rPr lang="en-US" dirty="0" smtClean="0"/>
              <a:t>.  This school was operated by the main church in town, the </a:t>
            </a:r>
            <a:r>
              <a:rPr lang="en-US" dirty="0" err="1" smtClean="0"/>
              <a:t>Thomaskirche</a:t>
            </a:r>
            <a:r>
              <a:rPr lang="en-US" dirty="0" smtClean="0"/>
              <a:t>. </a:t>
            </a:r>
          </a:p>
          <a:p>
            <a:r>
              <a:rPr lang="en-US" dirty="0"/>
              <a:t> </a:t>
            </a:r>
            <a:r>
              <a:rPr lang="en-US" dirty="0" smtClean="0"/>
              <a:t>       He composed new music for services there, directed the choir and instrumentalists and played the organ.  Most of his cantatas were composed in Leipzig during his first three years there. </a:t>
            </a:r>
            <a:endParaRPr lang="en-US" dirty="0"/>
          </a:p>
        </p:txBody>
      </p:sp>
      <p:sp>
        <p:nvSpPr>
          <p:cNvPr id="6" name="Right Triangle 5"/>
          <p:cNvSpPr/>
          <p:nvPr/>
        </p:nvSpPr>
        <p:spPr>
          <a:xfrm>
            <a:off x="152400" y="61722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8458200" y="228600"/>
            <a:ext cx="4572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30765D7-6278-4FE4-A1D8-EAA797CBC2C7}" type="slidenum">
              <a:rPr lang="en-US" smtClean="0"/>
              <a:pPr/>
              <a:t>9</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752600"/>
            <a:ext cx="5471477" cy="4103608"/>
          </a:xfrm>
          <a:prstGeom prst="rect">
            <a:avLst/>
          </a:prstGeom>
          <a:ln>
            <a:noFill/>
          </a:ln>
          <a:effectLst>
            <a:outerShdw blurRad="190500" algn="tl" rotWithShape="0">
              <a:srgbClr val="000000">
                <a:alpha val="70000"/>
              </a:srgbClr>
            </a:outerShdw>
          </a:effectLst>
        </p:spPr>
      </p:pic>
      <p:sp>
        <p:nvSpPr>
          <p:cNvPr id="10" name="Rectangle 9"/>
          <p:cNvSpPr/>
          <p:nvPr/>
        </p:nvSpPr>
        <p:spPr>
          <a:xfrm flipV="1">
            <a:off x="2667000" y="1524000"/>
            <a:ext cx="44196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p:cNvSpPr txBox="1">
            <a:spLocks/>
          </p:cNvSpPr>
          <p:nvPr/>
        </p:nvSpPr>
        <p:spPr>
          <a:xfrm>
            <a:off x="3200400" y="5867400"/>
            <a:ext cx="32766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Bell MT" panose="02020503060305020303" pitchFamily="18" charset="0"/>
                <a:ea typeface="+mj-ea"/>
                <a:cs typeface="+mj-cs"/>
              </a:rPr>
              <a:t>1685-1750</a:t>
            </a:r>
            <a:endParaRPr kumimoji="0" lang="en-US" sz="2400" b="0" i="0" u="none" strike="noStrike" kern="1200" cap="none" spc="0" normalizeH="0" baseline="0" noProof="0" dirty="0">
              <a:ln>
                <a:noFill/>
              </a:ln>
              <a:solidFill>
                <a:schemeClr val="tx1"/>
              </a:solidFill>
              <a:effectLst/>
              <a:uLnTx/>
              <a:uFillTx/>
              <a:latin typeface="Bell MT" panose="02020503060305020303" pitchFamily="18" charset="0"/>
              <a:ea typeface="+mj-ea"/>
              <a:cs typeface="+mj-cs"/>
            </a:endParaRPr>
          </a:p>
        </p:txBody>
      </p:sp>
    </p:spTree>
    <p:extLst>
      <p:ext uri="{BB962C8B-B14F-4D97-AF65-F5344CB8AC3E}">
        <p14:creationId xmlns:p14="http://schemas.microsoft.com/office/powerpoint/2010/main" val="285281377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149</TotalTime>
  <Words>478</Words>
  <Application>Microsoft Office PowerPoint</Application>
  <PresentationFormat>On-screen Show (4:3)</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Johann Sebastian Bach</vt:lpstr>
      <vt:lpstr>Bach was employed as music director and organist in towns throughout central and eastern Germany.  He never left this small area of Europe in the sixty-five years of his life.</vt:lpstr>
      <vt:lpstr>Johann Sebastian Bach</vt:lpstr>
      <vt:lpstr>Johann Sebastian Bach</vt:lpstr>
      <vt:lpstr>Johann Sebastian Bach</vt:lpstr>
      <vt:lpstr>Johann Sebastian Bach</vt:lpstr>
      <vt:lpstr>Johann Sebastian Bach</vt:lpstr>
      <vt:lpstr>Johann Sebastian Bach</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 Sebastian Bach</dc:title>
  <dc:creator>James Walters</dc:creator>
  <cp:lastModifiedBy>James Walters</cp:lastModifiedBy>
  <cp:revision>25</cp:revision>
  <dcterms:created xsi:type="dcterms:W3CDTF">2015-09-29T15:12:58Z</dcterms:created>
  <dcterms:modified xsi:type="dcterms:W3CDTF">2015-09-30T14:11:28Z</dcterms:modified>
</cp:coreProperties>
</file>